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tags/tag5.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57" r:id="rId4"/>
    <p:sldId id="267" r:id="rId5"/>
    <p:sldId id="258" r:id="rId6"/>
    <p:sldId id="269" r:id="rId7"/>
    <p:sldId id="259" r:id="rId8"/>
  </p:sldIdLst>
  <p:sldSz cx="9144000" cy="6858000" type="screen4x3"/>
  <p:notesSz cx="6858000" cy="9144000"/>
  <p:custDataLst>
    <p:tags r:id="rId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3190" autoAdjust="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7/7/2020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685800" y="990600"/>
            <a:ext cx="7772400" cy="1470025"/>
          </a:xfrm>
        </p:spPr>
        <p:txBody>
          <a:bodyPr>
            <a:normAutofit/>
          </a:bodyPr>
          <a:lstStyle/>
          <a:p>
            <a:r>
              <a:rPr lang="en-US" sz="3200" smtClean="0">
                <a:solidFill>
                  <a:srgbClr val="C00000"/>
                </a:solidFill>
                <a:latin typeface="Arial" pitchFamily="34" charset="0"/>
                <a:cs typeface="Arial" pitchFamily="34" charset="0"/>
              </a:rPr>
              <a:t>LESSON </a:t>
            </a:r>
            <a:r>
              <a:rPr lang="en-US" sz="3200" smtClean="0">
                <a:solidFill>
                  <a:srgbClr val="C00000"/>
                </a:solidFill>
                <a:latin typeface="Arial" pitchFamily="34" charset="0"/>
                <a:cs typeface="Arial" pitchFamily="34" charset="0"/>
              </a:rPr>
              <a:t>5</a:t>
            </a:r>
            <a:endParaRPr lang="en-US" sz="3200" dirty="0">
              <a:solidFill>
                <a:srgbClr val="C00000"/>
              </a:solidFill>
              <a:latin typeface="Arial" pitchFamily="34" charset="0"/>
              <a:cs typeface="Arial" pitchFamily="34" charset="0"/>
            </a:endParaRPr>
          </a:p>
        </p:txBody>
      </p:sp>
      <p:sp>
        <p:nvSpPr>
          <p:cNvPr id="3" name="Subtitle 2"/>
          <p:cNvSpPr>
            <a:spLocks noGrp="1"/>
          </p:cNvSpPr>
          <p:nvPr>
            <p:ph type="subTitle" idx="1"/>
          </p:nvPr>
        </p:nvSpPr>
        <p:spPr>
          <a:xfrm>
            <a:off x="1295400" y="2819400"/>
            <a:ext cx="6400800" cy="1752600"/>
          </a:xfrm>
        </p:spPr>
        <p:txBody>
          <a:bodyPr>
            <a:normAutofit fontScale="55000" lnSpcReduction="20000"/>
          </a:bodyPr>
          <a:lstStyle/>
          <a:p>
            <a:r>
              <a:rPr lang="en-US" sz="5800" dirty="0" smtClean="0">
                <a:solidFill>
                  <a:srgbClr val="0070C0"/>
                </a:solidFill>
                <a:latin typeface="Arial" pitchFamily="34" charset="0"/>
                <a:cs typeface="Arial" pitchFamily="34" charset="0"/>
              </a:rPr>
              <a:t>CHILDREN AT WORK</a:t>
            </a:r>
          </a:p>
          <a:p>
            <a:r>
              <a:rPr lang="en-US" sz="3600" dirty="0" smtClean="0">
                <a:solidFill>
                  <a:srgbClr val="0070C0"/>
                </a:solidFill>
                <a:latin typeface="Arial" pitchFamily="34" charset="0"/>
                <a:cs typeface="Arial" pitchFamily="34" charset="0"/>
              </a:rPr>
              <a:t>	                                                                                                                                     		By </a:t>
            </a:r>
            <a:r>
              <a:rPr lang="en-US" sz="3600" dirty="0" err="1" smtClean="0">
                <a:solidFill>
                  <a:srgbClr val="0070C0"/>
                </a:solidFill>
                <a:latin typeface="Arial" pitchFamily="34" charset="0"/>
                <a:cs typeface="Arial" pitchFamily="34" charset="0"/>
              </a:rPr>
              <a:t>Gita</a:t>
            </a:r>
            <a:r>
              <a:rPr lang="en-US" sz="3600" dirty="0" smtClean="0">
                <a:solidFill>
                  <a:srgbClr val="0070C0"/>
                </a:solidFill>
                <a:latin typeface="Arial" pitchFamily="34" charset="0"/>
                <a:cs typeface="Arial" pitchFamily="34" charset="0"/>
              </a:rPr>
              <a:t> Wolf</a:t>
            </a:r>
          </a:p>
          <a:p>
            <a:r>
              <a:rPr lang="en-US" sz="3600" dirty="0" smtClean="0">
                <a:solidFill>
                  <a:srgbClr val="0070C0"/>
                </a:solidFill>
                <a:latin typeface="Arial" pitchFamily="34" charset="0"/>
                <a:cs typeface="Arial" pitchFamily="34" charset="0"/>
              </a:rPr>
              <a:t>		                </a:t>
            </a:r>
            <a:r>
              <a:rPr lang="en-US" sz="3600" dirty="0" err="1" smtClean="0">
                <a:solidFill>
                  <a:srgbClr val="0070C0"/>
                </a:solidFill>
                <a:latin typeface="Arial" pitchFamily="34" charset="0"/>
                <a:cs typeface="Arial" pitchFamily="34" charset="0"/>
              </a:rPr>
              <a:t>Anushka</a:t>
            </a:r>
            <a:r>
              <a:rPr lang="en-US" sz="3600" dirty="0" smtClean="0">
                <a:solidFill>
                  <a:srgbClr val="0070C0"/>
                </a:solidFill>
                <a:latin typeface="Arial" pitchFamily="34" charset="0"/>
                <a:cs typeface="Arial" pitchFamily="34" charset="0"/>
              </a:rPr>
              <a:t> </a:t>
            </a:r>
            <a:r>
              <a:rPr lang="en-US" sz="3600" dirty="0" err="1" smtClean="0">
                <a:solidFill>
                  <a:srgbClr val="0070C0"/>
                </a:solidFill>
                <a:latin typeface="Arial" pitchFamily="34" charset="0"/>
                <a:cs typeface="Arial" pitchFamily="34" charset="0"/>
              </a:rPr>
              <a:t>Ravishankar</a:t>
            </a:r>
            <a:endParaRPr lang="en-US" sz="3600" dirty="0" smtClean="0">
              <a:solidFill>
                <a:srgbClr val="0070C0"/>
              </a:solidFill>
              <a:latin typeface="Arial" pitchFamily="34" charset="0"/>
              <a:cs typeface="Arial" pitchFamily="34" charset="0"/>
            </a:endParaRPr>
          </a:p>
          <a:p>
            <a:r>
              <a:rPr lang="en-US" sz="3600" dirty="0" smtClean="0">
                <a:solidFill>
                  <a:srgbClr val="0070C0"/>
                </a:solidFill>
                <a:latin typeface="Arial" pitchFamily="34" charset="0"/>
                <a:cs typeface="Arial" pitchFamily="34" charset="0"/>
              </a:rPr>
              <a:t>	        </a:t>
            </a:r>
            <a:r>
              <a:rPr lang="en-US" sz="3600" dirty="0" err="1" smtClean="0">
                <a:solidFill>
                  <a:srgbClr val="0070C0"/>
                </a:solidFill>
                <a:latin typeface="Arial" pitchFamily="34" charset="0"/>
                <a:cs typeface="Arial" pitchFamily="34" charset="0"/>
              </a:rPr>
              <a:t>Orijit</a:t>
            </a:r>
            <a:r>
              <a:rPr lang="en-US" sz="3600" dirty="0" smtClean="0">
                <a:solidFill>
                  <a:srgbClr val="0070C0"/>
                </a:solidFill>
                <a:latin typeface="Arial" pitchFamily="34" charset="0"/>
                <a:cs typeface="Arial" pitchFamily="34" charset="0"/>
              </a:rPr>
              <a:t> </a:t>
            </a:r>
            <a:r>
              <a:rPr lang="en-US" sz="3600" dirty="0" err="1" smtClean="0">
                <a:solidFill>
                  <a:srgbClr val="0070C0"/>
                </a:solidFill>
                <a:latin typeface="Arial" pitchFamily="34" charset="0"/>
                <a:cs typeface="Arial" pitchFamily="34" charset="0"/>
              </a:rPr>
              <a:t>Sen</a:t>
            </a:r>
            <a:endParaRPr lang="en-US" sz="3600" dirty="0" smtClean="0">
              <a:solidFill>
                <a:srgbClr val="0070C0"/>
              </a:solidFill>
              <a:latin typeface="Arial" pitchFamily="34" charset="0"/>
              <a:cs typeface="Arial" pitchFamily="34" charset="0"/>
            </a:endParaRP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Arial" pitchFamily="34" charset="0"/>
                <a:cs typeface="Arial" pitchFamily="34" charset="0"/>
              </a:rPr>
              <a:t>About the author</a:t>
            </a:r>
            <a:endParaRPr lang="en-US" sz="32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2400" dirty="0" err="1" smtClean="0">
                <a:latin typeface="Arial" pitchFamily="34" charset="0"/>
                <a:cs typeface="Arial" pitchFamily="34" charset="0"/>
              </a:rPr>
              <a:t>Gita</a:t>
            </a:r>
            <a:r>
              <a:rPr lang="en-US" sz="2400" dirty="0" smtClean="0">
                <a:latin typeface="Arial" pitchFamily="34" charset="0"/>
                <a:cs typeface="Arial" pitchFamily="34" charset="0"/>
              </a:rPr>
              <a:t> Wolf is an Indian publisher and author born on 06 Dec 1956. She has written educational books, as well as several picture- books adaptations of traditional folktales from her native country.</a:t>
            </a:r>
          </a:p>
          <a:p>
            <a:r>
              <a:rPr lang="en-US" sz="2400" dirty="0" err="1" smtClean="0">
                <a:latin typeface="Arial" pitchFamily="34" charset="0"/>
                <a:cs typeface="Arial" pitchFamily="34" charset="0"/>
              </a:rPr>
              <a:t>Anushka</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Ravishankar</a:t>
            </a:r>
            <a:r>
              <a:rPr lang="en-US" sz="2400" dirty="0" smtClean="0">
                <a:latin typeface="Arial" pitchFamily="34" charset="0"/>
                <a:cs typeface="Arial" pitchFamily="34" charset="0"/>
              </a:rPr>
              <a:t> is an award winning author of children’s books. She was born in </a:t>
            </a:r>
            <a:r>
              <a:rPr lang="en-US" sz="2400" dirty="0" err="1" smtClean="0">
                <a:latin typeface="Arial" pitchFamily="34" charset="0"/>
                <a:cs typeface="Arial" pitchFamily="34" charset="0"/>
              </a:rPr>
              <a:t>Nashik</a:t>
            </a:r>
            <a:r>
              <a:rPr lang="en-US" sz="2400" dirty="0" smtClean="0">
                <a:latin typeface="Arial" pitchFamily="34" charset="0"/>
                <a:cs typeface="Arial" pitchFamily="34" charset="0"/>
              </a:rPr>
              <a:t> in 1961.                                  She is a Mathematics graduate who has made a name for herself as an Indian children’s writer.</a:t>
            </a:r>
          </a:p>
          <a:p>
            <a:r>
              <a:rPr lang="en-US" sz="2400" dirty="0" err="1" smtClean="0">
                <a:latin typeface="Arial" pitchFamily="34" charset="0"/>
                <a:cs typeface="Arial" pitchFamily="34" charset="0"/>
              </a:rPr>
              <a:t>Orijit</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Sen</a:t>
            </a:r>
            <a:r>
              <a:rPr lang="en-US" sz="2400" dirty="0" smtClean="0">
                <a:latin typeface="Arial" pitchFamily="34" charset="0"/>
                <a:cs typeface="Arial" pitchFamily="34" charset="0"/>
              </a:rPr>
              <a:t> was born in 1963. He is an Indian graphic artist and designer</a:t>
            </a:r>
            <a:endParaRPr lang="en-US" sz="2400"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a:bodyPr>
          <a:lstStyle/>
          <a:p>
            <a:r>
              <a:rPr lang="en-US" sz="2400" b="1" u="sng" dirty="0" smtClean="0">
                <a:latin typeface="Arial" pitchFamily="34" charset="0"/>
                <a:cs typeface="Arial" pitchFamily="34" charset="0"/>
              </a:rPr>
              <a:t>Key words</a:t>
            </a:r>
            <a:endParaRPr lang="en-US" sz="2400" b="1" u="sng" dirty="0">
              <a:latin typeface="Arial" pitchFamily="34" charset="0"/>
              <a:cs typeface="Arial" pitchFamily="34" charset="0"/>
            </a:endParaRPr>
          </a:p>
        </p:txBody>
      </p:sp>
      <p:sp>
        <p:nvSpPr>
          <p:cNvPr id="5" name="Content Placeholder 4"/>
          <p:cNvSpPr>
            <a:spLocks noGrp="1"/>
          </p:cNvSpPr>
          <p:nvPr>
            <p:ph idx="1"/>
          </p:nvPr>
        </p:nvSpPr>
        <p:spPr>
          <a:xfrm>
            <a:off x="457200" y="533400"/>
            <a:ext cx="8229600" cy="5592763"/>
          </a:xfrm>
        </p:spPr>
        <p:txBody>
          <a:bodyPr>
            <a:noAutofit/>
          </a:bodyPr>
          <a:lstStyle/>
          <a:p>
            <a:pPr>
              <a:buNone/>
            </a:pPr>
            <a:endParaRPr lang="en-US" sz="2800" dirty="0" smtClean="0">
              <a:latin typeface="Arial" pitchFamily="34" charset="0"/>
              <a:cs typeface="Arial" pitchFamily="34" charset="0"/>
            </a:endParaRPr>
          </a:p>
          <a:p>
            <a:pPr>
              <a:buFont typeface="Wingdings" pitchFamily="2" charset="2"/>
              <a:buChar char="Ø"/>
            </a:pPr>
            <a:r>
              <a:rPr lang="en-US" sz="2400" dirty="0" smtClean="0">
                <a:latin typeface="Arial" pitchFamily="34" charset="0"/>
                <a:cs typeface="Arial" pitchFamily="34" charset="0"/>
              </a:rPr>
              <a:t>Pulled in: arrived</a:t>
            </a:r>
          </a:p>
          <a:p>
            <a:pPr>
              <a:buFont typeface="Wingdings" pitchFamily="2" charset="2"/>
              <a:buChar char="Ø"/>
            </a:pPr>
            <a:r>
              <a:rPr lang="en-US" sz="2400" dirty="0" smtClean="0">
                <a:latin typeface="Arial" pitchFamily="34" charset="0"/>
                <a:cs typeface="Arial" pitchFamily="34" charset="0"/>
              </a:rPr>
              <a:t>Wobbly: unsteady</a:t>
            </a:r>
          </a:p>
          <a:p>
            <a:pPr>
              <a:buFont typeface="Wingdings" pitchFamily="2" charset="2"/>
              <a:buChar char="Ø"/>
            </a:pPr>
            <a:r>
              <a:rPr lang="en-US" sz="2400" dirty="0" smtClean="0">
                <a:latin typeface="Arial" pitchFamily="34" charset="0"/>
                <a:cs typeface="Arial" pitchFamily="34" charset="0"/>
              </a:rPr>
              <a:t>Glumly: sadly</a:t>
            </a:r>
          </a:p>
          <a:p>
            <a:pPr>
              <a:buFont typeface="Wingdings" pitchFamily="2" charset="2"/>
              <a:buChar char="Ø"/>
            </a:pPr>
            <a:r>
              <a:rPr lang="en-US" sz="2400" dirty="0" smtClean="0">
                <a:latin typeface="Arial" pitchFamily="34" charset="0"/>
                <a:cs typeface="Arial" pitchFamily="34" charset="0"/>
              </a:rPr>
              <a:t>Squashy: crushed</a:t>
            </a:r>
          </a:p>
          <a:p>
            <a:pPr>
              <a:buFont typeface="Wingdings" pitchFamily="2" charset="2"/>
              <a:buChar char="Ø"/>
            </a:pPr>
            <a:r>
              <a:rPr lang="en-US" sz="2400" dirty="0" smtClean="0">
                <a:latin typeface="Arial" pitchFamily="34" charset="0"/>
                <a:cs typeface="Arial" pitchFamily="34" charset="0"/>
              </a:rPr>
              <a:t>Gulped down: swallowed quickly without chewing</a:t>
            </a:r>
          </a:p>
          <a:p>
            <a:pPr>
              <a:buFont typeface="Wingdings" pitchFamily="2" charset="2"/>
              <a:buChar char="Ø"/>
            </a:pPr>
            <a:r>
              <a:rPr lang="en-US" sz="2400" dirty="0" smtClean="0">
                <a:latin typeface="Arial" pitchFamily="34" charset="0"/>
                <a:cs typeface="Arial" pitchFamily="34" charset="0"/>
              </a:rPr>
              <a:t>Shove: Push</a:t>
            </a:r>
          </a:p>
          <a:p>
            <a:pPr>
              <a:buFont typeface="Wingdings" pitchFamily="2" charset="2"/>
              <a:buChar char="Ø"/>
            </a:pPr>
            <a:r>
              <a:rPr lang="en-US" sz="2400" dirty="0" smtClean="0">
                <a:latin typeface="Arial" pitchFamily="34" charset="0"/>
                <a:cs typeface="Arial" pitchFamily="34" charset="0"/>
              </a:rPr>
              <a:t>Blockhead: fool</a:t>
            </a:r>
          </a:p>
          <a:p>
            <a:pPr>
              <a:buFont typeface="Wingdings" pitchFamily="2" charset="2"/>
              <a:buChar char="Ø"/>
            </a:pPr>
            <a:r>
              <a:rPr lang="en-US" sz="2400" dirty="0" smtClean="0">
                <a:latin typeface="Arial" pitchFamily="34" charset="0"/>
                <a:cs typeface="Arial" pitchFamily="34" charset="0"/>
              </a:rPr>
              <a:t>Panicked: was very worried</a:t>
            </a:r>
          </a:p>
          <a:p>
            <a:pPr>
              <a:buFont typeface="Wingdings" pitchFamily="2" charset="2"/>
              <a:buChar char="Ø"/>
            </a:pPr>
            <a:r>
              <a:rPr lang="en-US" sz="2400" dirty="0" smtClean="0">
                <a:latin typeface="Arial" pitchFamily="34" charset="0"/>
                <a:cs typeface="Arial" pitchFamily="34" charset="0"/>
              </a:rPr>
              <a:t>Crookedly: not straight                                                                                                                                                                                                                                                                                                                                                                                                                      </a:t>
            </a:r>
          </a:p>
          <a:p>
            <a:pPr>
              <a:buFont typeface="Wingdings" pitchFamily="2" charset="2"/>
              <a:buChar char="Ø"/>
            </a:pPr>
            <a:endParaRPr lang="en-US" sz="2800" dirty="0">
              <a:latin typeface="Arial" pitchFamily="34" charset="0"/>
              <a:cs typeface="Arial" pitchFamily="34" charset="0"/>
            </a:endParaRPr>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Arial" pitchFamily="34" charset="0"/>
                <a:cs typeface="Arial" pitchFamily="34" charset="0"/>
              </a:rPr>
              <a:t>Objective</a:t>
            </a:r>
            <a:endParaRPr lang="en-US" sz="36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buNone/>
            </a:pPr>
            <a:r>
              <a:rPr lang="en-US" sz="2800" dirty="0" smtClean="0">
                <a:latin typeface="Arial" pitchFamily="34" charset="0"/>
                <a:cs typeface="Arial" pitchFamily="34" charset="0"/>
              </a:rPr>
              <a:t>Students will be able to:</a:t>
            </a:r>
          </a:p>
          <a:p>
            <a:r>
              <a:rPr lang="en-US" sz="2800" dirty="0" smtClean="0">
                <a:latin typeface="Arial" pitchFamily="34" charset="0"/>
                <a:cs typeface="Arial" pitchFamily="34" charset="0"/>
              </a:rPr>
              <a:t>Understand the theme of the lesson-                                                                         (a) Circumstances that force children to work</a:t>
            </a:r>
          </a:p>
          <a:p>
            <a:r>
              <a:rPr lang="en-US" sz="2800" dirty="0" smtClean="0">
                <a:latin typeface="Arial" pitchFamily="34" charset="0"/>
                <a:cs typeface="Arial" pitchFamily="34" charset="0"/>
              </a:rPr>
              <a:t>(b) Life and struggle of children at work</a:t>
            </a:r>
          </a:p>
          <a:p>
            <a:r>
              <a:rPr lang="en-US" sz="2800" dirty="0" smtClean="0">
                <a:latin typeface="Arial" pitchFamily="34" charset="0"/>
                <a:cs typeface="Arial" pitchFamily="34" charset="0"/>
              </a:rPr>
              <a:t>Sequence events</a:t>
            </a:r>
          </a:p>
          <a:p>
            <a:r>
              <a:rPr lang="en-US" sz="2800" dirty="0" smtClean="0">
                <a:latin typeface="Arial" pitchFamily="34" charset="0"/>
                <a:cs typeface="Arial" pitchFamily="34" charset="0"/>
              </a:rPr>
              <a:t>Enhance vocabulary</a:t>
            </a:r>
          </a:p>
          <a:p>
            <a:r>
              <a:rPr lang="en-US" sz="2800" dirty="0" smtClean="0">
                <a:latin typeface="Arial" pitchFamily="34" charset="0"/>
                <a:cs typeface="Arial" pitchFamily="34" charset="0"/>
              </a:rPr>
              <a:t>Complete exercise at the end of the story</a:t>
            </a:r>
          </a:p>
          <a:p>
            <a:r>
              <a:rPr lang="en-US" sz="2800" dirty="0" smtClean="0">
                <a:latin typeface="Arial" pitchFamily="34" charset="0"/>
                <a:cs typeface="Arial" pitchFamily="34" charset="0"/>
              </a:rPr>
              <a:t>Inculcate the values of empathy </a:t>
            </a:r>
            <a:endParaRPr lang="en-US" sz="2800"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u="sng" dirty="0" smtClean="0">
                <a:latin typeface="Arial" pitchFamily="34" charset="0"/>
                <a:cs typeface="Arial" pitchFamily="34" charset="0"/>
              </a:rPr>
              <a:t>Summary</a:t>
            </a:r>
            <a:endParaRPr lang="en-US" sz="3600" u="sng" dirty="0">
              <a:latin typeface="Arial" pitchFamily="34" charset="0"/>
              <a:cs typeface="Arial" pitchFamily="34" charset="0"/>
            </a:endParaRPr>
          </a:p>
        </p:txBody>
      </p:sp>
      <p:sp>
        <p:nvSpPr>
          <p:cNvPr id="3" name="Content Placeholder 2"/>
          <p:cNvSpPr>
            <a:spLocks noGrp="1"/>
          </p:cNvSpPr>
          <p:nvPr>
            <p:ph idx="1"/>
          </p:nvPr>
        </p:nvSpPr>
        <p:spPr/>
        <p:txBody>
          <a:bodyPr>
            <a:normAutofit lnSpcReduction="10000"/>
          </a:bodyPr>
          <a:lstStyle/>
          <a:p>
            <a:pPr>
              <a:buNone/>
            </a:pPr>
            <a:r>
              <a:rPr lang="en-US" dirty="0" smtClean="0">
                <a:latin typeface="Arial" pitchFamily="34" charset="0"/>
                <a:cs typeface="Arial" pitchFamily="34" charset="0"/>
              </a:rPr>
              <a:t>   </a:t>
            </a:r>
            <a:r>
              <a:rPr lang="en-US" sz="2800" dirty="0" err="1" smtClean="0">
                <a:latin typeface="Arial" pitchFamily="34" charset="0"/>
                <a:cs typeface="Arial" pitchFamily="34" charset="0"/>
              </a:rPr>
              <a:t>Velu</a:t>
            </a:r>
            <a:r>
              <a:rPr lang="en-US" sz="2800" dirty="0" smtClean="0">
                <a:latin typeface="Arial" pitchFamily="34" charset="0"/>
                <a:cs typeface="Arial" pitchFamily="34" charset="0"/>
              </a:rPr>
              <a:t> is an eleven year old child who runs from home because of his father’s ill treatment and reaches Chennai Central in </a:t>
            </a:r>
            <a:r>
              <a:rPr lang="en-US" sz="2800" dirty="0" err="1" smtClean="0">
                <a:latin typeface="Arial" pitchFamily="34" charset="0"/>
                <a:cs typeface="Arial" pitchFamily="34" charset="0"/>
              </a:rPr>
              <a:t>Kanyakumari</a:t>
            </a:r>
            <a:r>
              <a:rPr lang="en-US" sz="2800" dirty="0" smtClean="0">
                <a:latin typeface="Arial" pitchFamily="34" charset="0"/>
                <a:cs typeface="Arial" pitchFamily="34" charset="0"/>
              </a:rPr>
              <a:t> Express without a ticket. Without any money to buy ticket, he travels in the train. Fortunately, the ticket collector doesn’t come to the compartment he is sitting in. He reaches Chennai Central station and finds himself helpless in a strange environment.</a:t>
            </a:r>
          </a:p>
          <a:p>
            <a:pPr>
              <a:buNone/>
            </a:pPr>
            <a:r>
              <a:rPr lang="en-US" sz="2400" dirty="0" smtClean="0">
                <a:latin typeface="Arial" pitchFamily="34" charset="0"/>
                <a:cs typeface="Arial" pitchFamily="34" charset="0"/>
              </a:rPr>
              <a:t>.</a:t>
            </a:r>
            <a:r>
              <a:rPr lang="en-US" dirty="0" smtClean="0">
                <a:latin typeface="Arial" pitchFamily="34" charset="0"/>
                <a:cs typeface="Arial" pitchFamily="34" charset="0"/>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u="sng" dirty="0" smtClean="0">
                <a:latin typeface="Arial" pitchFamily="34" charset="0"/>
                <a:cs typeface="Arial" pitchFamily="34" charset="0"/>
              </a:rPr>
              <a:t>Summary contd.</a:t>
            </a:r>
            <a:endParaRPr lang="en-US" sz="3600" u="sng" dirty="0">
              <a:latin typeface="Arial" pitchFamily="34" charset="0"/>
              <a:cs typeface="Arial" pitchFamily="34" charset="0"/>
            </a:endParaRPr>
          </a:p>
        </p:txBody>
      </p:sp>
      <p:sp>
        <p:nvSpPr>
          <p:cNvPr id="3" name="Content Placeholder 2"/>
          <p:cNvSpPr>
            <a:spLocks noGrp="1"/>
          </p:cNvSpPr>
          <p:nvPr>
            <p:ph idx="1"/>
          </p:nvPr>
        </p:nvSpPr>
        <p:spPr/>
        <p:txBody>
          <a:bodyPr>
            <a:normAutofit lnSpcReduction="10000"/>
          </a:bodyPr>
          <a:lstStyle/>
          <a:p>
            <a:r>
              <a:rPr lang="en-US" sz="2800" dirty="0" smtClean="0">
                <a:latin typeface="Arial" pitchFamily="34" charset="0"/>
                <a:cs typeface="Arial" pitchFamily="34" charset="0"/>
              </a:rPr>
              <a:t>Jaya, a small girl of his age comes to the rescue of </a:t>
            </a:r>
            <a:r>
              <a:rPr lang="en-US" sz="2800" dirty="0" err="1" smtClean="0">
                <a:latin typeface="Arial" pitchFamily="34" charset="0"/>
                <a:cs typeface="Arial" pitchFamily="34" charset="0"/>
              </a:rPr>
              <a:t>Velu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Velu</a:t>
            </a:r>
            <a:r>
              <a:rPr lang="en-US" sz="2800" dirty="0" smtClean="0">
                <a:latin typeface="Arial" pitchFamily="34" charset="0"/>
                <a:cs typeface="Arial" pitchFamily="34" charset="0"/>
              </a:rPr>
              <a:t> is reluctant to accept her help but finally follows her as she seemed to be his only hope. </a:t>
            </a:r>
            <a:r>
              <a:rPr lang="en-US" sz="2800" dirty="0" err="1" smtClean="0">
                <a:latin typeface="Arial" pitchFamily="34" charset="0"/>
                <a:cs typeface="Arial" pitchFamily="34" charset="0"/>
              </a:rPr>
              <a:t>Velu</a:t>
            </a:r>
            <a:r>
              <a:rPr lang="en-US" sz="2800" dirty="0" smtClean="0">
                <a:latin typeface="Arial" pitchFamily="34" charset="0"/>
                <a:cs typeface="Arial" pitchFamily="34" charset="0"/>
              </a:rPr>
              <a:t> is exposed to the bitter truth of city life. He is shocked to experience the ugly part of city life. His dreams of leading a comfortable life in  city is shattered when he had to eat leftovers from a garbage bin. However, he understands the reality and compromises with the situation. Jaya has been a constant source of support to him in that alien place.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Arial" pitchFamily="34" charset="0"/>
                <a:cs typeface="Arial" pitchFamily="34" charset="0"/>
              </a:rPr>
              <a:t>Learning Outcomes</a:t>
            </a:r>
            <a:endParaRPr lang="en-US" sz="3600" dirty="0">
              <a:latin typeface="Arial" pitchFamily="34" charset="0"/>
              <a:cs typeface="Arial" pitchFamily="34" charset="0"/>
            </a:endParaRPr>
          </a:p>
        </p:txBody>
      </p:sp>
      <p:sp>
        <p:nvSpPr>
          <p:cNvPr id="3" name="Content Placeholder 2"/>
          <p:cNvSpPr>
            <a:spLocks noGrp="1"/>
          </p:cNvSpPr>
          <p:nvPr>
            <p:ph idx="1"/>
          </p:nvPr>
        </p:nvSpPr>
        <p:spPr>
          <a:xfrm>
            <a:off x="457200" y="1066801"/>
            <a:ext cx="8229600" cy="3733800"/>
          </a:xfrm>
        </p:spPr>
        <p:txBody>
          <a:bodyPr>
            <a:normAutofit/>
          </a:bodyPr>
          <a:lstStyle/>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Understand  author’s style of writing. </a:t>
            </a:r>
          </a:p>
          <a:p>
            <a:r>
              <a:rPr lang="en-US" dirty="0" smtClean="0">
                <a:latin typeface="Arial" pitchFamily="34" charset="0"/>
                <a:cs typeface="Arial" pitchFamily="34" charset="0"/>
              </a:rPr>
              <a:t>Infer, analyze and evaluate text.                                                                                                                                                                                                                                                                                                                                                                                                                                                                                                                                                                                                                                                                                                                                                                                                                                                                                                                                                                                                                                                                                                                                                                                                                                                                                                                                                                                                                                                                                                                                                                                                                                                                                    </a:t>
            </a:r>
          </a:p>
          <a:p>
            <a:r>
              <a:rPr lang="en-US" dirty="0" smtClean="0">
                <a:latin typeface="Arial" pitchFamily="34" charset="0"/>
                <a:cs typeface="Arial" pitchFamily="34" charset="0"/>
              </a:rPr>
              <a:t>To sensitize students about the plight of poor children</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PPT_DBNAME" val="ec15c0da-acf7-4615-ac8c-d0969fd373a1.mdb"/>
  <p:tag name="ARS_RESPONSE_PERSONNUM" val="30"/>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3.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4.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5.xml><?xml version="1.0" encoding="utf-8"?>
<p:tagLst xmlns:a="http://schemas.openxmlformats.org/drawingml/2006/main" xmlns:r="http://schemas.openxmlformats.org/officeDocument/2006/relationships" xmlns:p="http://schemas.openxmlformats.org/presentationml/2006/main">
  <p:tag name="ARS_SLIDETITLE_AUTOSET" val="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311</TotalTime>
  <Words>388</Words>
  <Application>Microsoft Office PowerPoint</Application>
  <PresentationFormat>On-screen Show (4:3)</PresentationFormat>
  <Paragraphs>38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LESSON 5</vt:lpstr>
      <vt:lpstr>About the author</vt:lpstr>
      <vt:lpstr>Key words</vt:lpstr>
      <vt:lpstr>Objective</vt:lpstr>
      <vt:lpstr>Summary</vt:lpstr>
      <vt:lpstr>Summary contd.</vt:lpstr>
      <vt:lpstr>Learning Outcomes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PROGRAMME OF REMEDIAL CLASSES</dc:title>
  <dc:creator>Raising</dc:creator>
  <cp:lastModifiedBy>ssgj</cp:lastModifiedBy>
  <cp:revision>74</cp:revision>
  <dcterms:created xsi:type="dcterms:W3CDTF">2006-08-16T00:00:00Z</dcterms:created>
  <dcterms:modified xsi:type="dcterms:W3CDTF">2020-07-07T05:45:58Z</dcterms:modified>
</cp:coreProperties>
</file>